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6" r:id="rId4"/>
    <p:sldId id="275" r:id="rId5"/>
    <p:sldId id="258" r:id="rId6"/>
    <p:sldId id="271" r:id="rId7"/>
    <p:sldId id="259" r:id="rId8"/>
    <p:sldId id="260" r:id="rId9"/>
    <p:sldId id="270" r:id="rId10"/>
    <p:sldId id="274" r:id="rId11"/>
    <p:sldId id="273" r:id="rId12"/>
    <p:sldId id="265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0A64"/>
    <a:srgbClr val="CC00FF"/>
    <a:srgbClr val="FF99FF"/>
    <a:srgbClr val="FF66CC"/>
    <a:srgbClr val="FF9900"/>
    <a:srgbClr val="FF6600"/>
    <a:srgbClr val="CC99FF"/>
    <a:srgbClr val="009900"/>
    <a:srgbClr val="00CC00"/>
    <a:srgbClr val="A2D5E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ectangle à coins arrondis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72F96-72AE-49E8-8763-899B54324594}" type="datetimeFigureOut">
              <a:rPr lang="fr-FR" smtClean="0"/>
              <a:pPr/>
              <a:t>15/01/2017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AE0EB60-D957-4A6E-86B8-FC96FECB1949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72F96-72AE-49E8-8763-899B54324594}" type="datetimeFigureOut">
              <a:rPr lang="fr-FR" smtClean="0"/>
              <a:pPr/>
              <a:t>15/01/2017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0EB60-D957-4A6E-86B8-FC96FECB194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72F96-72AE-49E8-8763-899B54324594}" type="datetimeFigureOut">
              <a:rPr lang="fr-FR" smtClean="0"/>
              <a:pPr/>
              <a:t>15/01/2017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0EB60-D957-4A6E-86B8-FC96FECB194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72F96-72AE-49E8-8763-899B54324594}" type="datetimeFigureOut">
              <a:rPr lang="fr-FR" smtClean="0"/>
              <a:pPr/>
              <a:t>15/01/2017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0EB60-D957-4A6E-86B8-FC96FECB1949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ectangle à coins arrondis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72F96-72AE-49E8-8763-899B54324594}" type="datetimeFigureOut">
              <a:rPr lang="fr-FR" smtClean="0"/>
              <a:pPr/>
              <a:t>15/01/2017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fr-FR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AE0EB60-D957-4A6E-86B8-FC96FECB194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72F96-72AE-49E8-8763-899B54324594}" type="datetimeFigureOut">
              <a:rPr lang="fr-FR" smtClean="0"/>
              <a:pPr/>
              <a:t>15/01/2017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0EB60-D957-4A6E-86B8-FC96FECB1949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72F96-72AE-49E8-8763-899B54324594}" type="datetimeFigureOut">
              <a:rPr lang="fr-FR" smtClean="0"/>
              <a:pPr/>
              <a:t>15/01/2017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0EB60-D957-4A6E-86B8-FC96FECB1949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1" name="Espace réservé du contenu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72F96-72AE-49E8-8763-899B54324594}" type="datetimeFigureOut">
              <a:rPr lang="fr-FR" smtClean="0"/>
              <a:pPr/>
              <a:t>15/01/2017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0EB60-D957-4A6E-86B8-FC96FECB194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72F96-72AE-49E8-8763-899B54324594}" type="datetimeFigureOut">
              <a:rPr lang="fr-FR" smtClean="0"/>
              <a:pPr/>
              <a:t>15/01/2017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0EB60-D957-4A6E-86B8-FC96FECB194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ectangle à coins arrondis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72F96-72AE-49E8-8763-899B54324594}" type="datetimeFigureOut">
              <a:rPr lang="fr-FR" smtClean="0"/>
              <a:pPr/>
              <a:t>15/01/2017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0EB60-D957-4A6E-86B8-FC96FECB1949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72F96-72AE-49E8-8763-899B54324594}" type="datetimeFigureOut">
              <a:rPr lang="fr-FR" smtClean="0"/>
              <a:pPr/>
              <a:t>15/01/2017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AE0EB60-D957-4A6E-86B8-FC96FECB1949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ectangle à coins arrondis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D472F96-72AE-49E8-8763-899B54324594}" type="datetimeFigureOut">
              <a:rPr lang="fr-FR" smtClean="0"/>
              <a:pPr/>
              <a:t>15/01/2017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5AE0EB60-D957-4A6E-86B8-FC96FECB194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4400" b="1" dirty="0" smtClean="0">
                <a:latin typeface="Calibri" pitchFamily="34" charset="0"/>
              </a:rPr>
              <a:t>Le rallye mathématiques de Lyon</a:t>
            </a:r>
            <a:endParaRPr lang="fr-FR" sz="4400" b="1" dirty="0">
              <a:latin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3214686"/>
            <a:ext cx="3786214" cy="2876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48" y="357166"/>
            <a:ext cx="7772400" cy="2286008"/>
          </a:xfrm>
        </p:spPr>
        <p:txBody>
          <a:bodyPr>
            <a:normAutofit fontScale="90000"/>
          </a:bodyPr>
          <a:lstStyle/>
          <a:p>
            <a:r>
              <a:rPr lang="fr-FR" sz="5400" b="1" dirty="0" smtClean="0">
                <a:solidFill>
                  <a:srgbClr val="0070C0"/>
                </a:solidFill>
                <a:latin typeface="Calibri" pitchFamily="34" charset="0"/>
              </a:rPr>
              <a:t>Des exemples d’affiches réalisées les années précédentes :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44" y="714356"/>
            <a:ext cx="857256" cy="823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1785926"/>
            <a:ext cx="3357586" cy="4698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48" y="357166"/>
            <a:ext cx="7772400" cy="2286008"/>
          </a:xfrm>
        </p:spPr>
        <p:txBody>
          <a:bodyPr>
            <a:normAutofit fontScale="90000"/>
          </a:bodyPr>
          <a:lstStyle/>
          <a:p>
            <a:r>
              <a:rPr lang="fr-FR" sz="5400" b="1" dirty="0" smtClean="0">
                <a:solidFill>
                  <a:srgbClr val="0070C0"/>
                </a:solidFill>
                <a:latin typeface="Calibri" pitchFamily="34" charset="0"/>
              </a:rPr>
              <a:t>Des exemples d’affiches réalisées les années précédentes :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44" y="714356"/>
            <a:ext cx="857256" cy="823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2571744"/>
            <a:ext cx="5495925" cy="397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5400" b="1" dirty="0" smtClean="0">
                <a:solidFill>
                  <a:srgbClr val="7030A0"/>
                </a:solidFill>
                <a:latin typeface="Calibri" pitchFamily="34" charset="0"/>
              </a:rPr>
              <a:t>A la fin de l’épreuve :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285720" y="1214422"/>
            <a:ext cx="8429684" cy="142876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fr-FR" sz="3600" b="1" dirty="0" smtClean="0">
                <a:solidFill>
                  <a:srgbClr val="CC00FF"/>
                </a:solidFill>
                <a:latin typeface="Calibri" pitchFamily="34" charset="0"/>
              </a:rPr>
              <a:t>Au bout de 2 heures le jour du concours, </a:t>
            </a:r>
          </a:p>
          <a:p>
            <a:pPr>
              <a:buNone/>
            </a:pPr>
            <a:r>
              <a:rPr lang="fr-FR" sz="3600" b="1" dirty="0" smtClean="0">
                <a:solidFill>
                  <a:srgbClr val="CC00FF"/>
                </a:solidFill>
                <a:latin typeface="Calibri" pitchFamily="34" charset="0"/>
              </a:rPr>
              <a:t>la classe rend :</a:t>
            </a:r>
          </a:p>
          <a:p>
            <a:pPr algn="just">
              <a:buNone/>
            </a:pPr>
            <a:endParaRPr lang="fr-FR" sz="2800" dirty="0">
              <a:solidFill>
                <a:srgbClr val="002060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611560" y="2492896"/>
            <a:ext cx="5715040" cy="1071570"/>
          </a:xfrm>
          <a:prstGeom prst="roundRect">
            <a:avLst/>
          </a:prstGeom>
          <a:solidFill>
            <a:srgbClr val="CC99FF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 smtClean="0">
                <a:solidFill>
                  <a:schemeClr val="tx1"/>
                </a:solidFill>
                <a:latin typeface="Calibri" pitchFamily="34" charset="0"/>
              </a:rPr>
              <a:t>Une feuille </a:t>
            </a:r>
            <a:r>
              <a:rPr lang="fr-FR" sz="3600" b="1" dirty="0" smtClean="0">
                <a:solidFill>
                  <a:schemeClr val="tx1"/>
                </a:solidFill>
                <a:latin typeface="Calibri" pitchFamily="34" charset="0"/>
              </a:rPr>
              <a:t>réponse</a:t>
            </a:r>
            <a:endParaRPr lang="fr-FR" sz="28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2267744" y="3717032"/>
            <a:ext cx="5715040" cy="1071570"/>
          </a:xfrm>
          <a:prstGeom prst="roundRect">
            <a:avLst/>
          </a:prstGeom>
          <a:solidFill>
            <a:srgbClr val="CC99FF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 smtClean="0">
                <a:solidFill>
                  <a:schemeClr val="tx1"/>
                </a:solidFill>
                <a:latin typeface="Calibri" pitchFamily="34" charset="0"/>
              </a:rPr>
              <a:t>Une </a:t>
            </a:r>
            <a:r>
              <a:rPr lang="fr-FR" sz="3600" b="1" dirty="0" smtClean="0">
                <a:solidFill>
                  <a:schemeClr val="tx1"/>
                </a:solidFill>
                <a:latin typeface="Calibri" pitchFamily="34" charset="0"/>
              </a:rPr>
              <a:t>affiche</a:t>
            </a:r>
            <a:endParaRPr lang="fr-FR" sz="28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539552" y="5229200"/>
            <a:ext cx="6048672" cy="1296144"/>
          </a:xfrm>
          <a:prstGeom prst="roundRect">
            <a:avLst/>
          </a:prstGeom>
          <a:solidFill>
            <a:srgbClr val="CC99FF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 smtClean="0">
                <a:solidFill>
                  <a:schemeClr val="tx1"/>
                </a:solidFill>
                <a:latin typeface="Calibri" pitchFamily="34" charset="0"/>
              </a:rPr>
              <a:t>Réponse au problème ouvert cherché</a:t>
            </a:r>
            <a:endParaRPr lang="fr-FR" sz="2800" b="1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5400" b="1" dirty="0" smtClean="0">
                <a:solidFill>
                  <a:srgbClr val="C00000"/>
                </a:solidFill>
                <a:latin typeface="Calibri" pitchFamily="34" charset="0"/>
              </a:rPr>
              <a:t>Pour qui ?</a:t>
            </a:r>
            <a:endParaRPr lang="fr-FR" sz="54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22692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itchFamily="34" charset="0"/>
              </a:rPr>
              <a:t>Pour les classes de 3</a:t>
            </a:r>
            <a:r>
              <a:rPr lang="fr-FR" sz="3200" b="1" baseline="30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itchFamily="34" charset="0"/>
              </a:rPr>
              <a:t>ème</a:t>
            </a:r>
            <a:r>
              <a:rPr lang="fr-FR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itchFamily="34" charset="0"/>
              </a:rPr>
              <a:t> et de 2</a:t>
            </a:r>
            <a:r>
              <a:rPr lang="fr-FR" sz="3200" b="1" baseline="30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itchFamily="34" charset="0"/>
              </a:rPr>
              <a:t>nde</a:t>
            </a:r>
            <a:r>
              <a:rPr lang="fr-FR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itchFamily="34" charset="0"/>
              </a:rPr>
              <a:t> </a:t>
            </a:r>
            <a:r>
              <a:rPr lang="fr-FR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itchFamily="34" charset="0"/>
              </a:rPr>
              <a:t>(LGT et LP), de 1</a:t>
            </a:r>
            <a:r>
              <a:rPr lang="fr-FR" sz="3200" b="1" baseline="30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itchFamily="34" charset="0"/>
              </a:rPr>
              <a:t>ère</a:t>
            </a:r>
            <a:r>
              <a:rPr lang="fr-FR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itchFamily="34" charset="0"/>
              </a:rPr>
              <a:t> (LP) de </a:t>
            </a:r>
            <a:r>
              <a:rPr lang="fr-FR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itchFamily="34" charset="0"/>
              </a:rPr>
              <a:t>l’académie de Lyon</a:t>
            </a:r>
            <a:r>
              <a:rPr lang="fr-FR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itchFamily="34" charset="0"/>
              </a:rPr>
              <a:t>.</a:t>
            </a:r>
            <a:r>
              <a:rPr lang="fr-FR" sz="3200" dirty="0" smtClean="0"/>
              <a:t> </a:t>
            </a:r>
            <a:endParaRPr lang="fr-FR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fr-FR" sz="2400" b="1" dirty="0">
              <a:solidFill>
                <a:schemeClr val="accent2">
                  <a:lumMod val="60000"/>
                  <a:lumOff val="40000"/>
                </a:schemeClr>
              </a:solidFill>
              <a:latin typeface="Calibri" pitchFamily="34" charset="0"/>
            </a:endParaRPr>
          </a:p>
        </p:txBody>
      </p:sp>
      <p:sp>
        <p:nvSpPr>
          <p:cNvPr id="4" name="Rectangle à coins arrondis 3"/>
          <p:cNvSpPr/>
          <p:nvPr/>
        </p:nvSpPr>
        <p:spPr>
          <a:xfrm>
            <a:off x="827584" y="3933056"/>
            <a:ext cx="7632848" cy="223224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 smtClean="0">
                <a:solidFill>
                  <a:schemeClr val="tx1"/>
                </a:solidFill>
                <a:latin typeface="Calibri" pitchFamily="34" charset="0"/>
              </a:rPr>
              <a:t>937 classes</a:t>
            </a:r>
          </a:p>
          <a:p>
            <a:pPr algn="ctr"/>
            <a:r>
              <a:rPr lang="fr-FR" sz="3600" b="1" dirty="0" smtClean="0">
                <a:solidFill>
                  <a:schemeClr val="tx1"/>
                </a:solidFill>
                <a:latin typeface="Calibri" pitchFamily="34" charset="0"/>
              </a:rPr>
              <a:t>202 établissements</a:t>
            </a:r>
          </a:p>
          <a:p>
            <a:pPr algn="ctr"/>
            <a:r>
              <a:rPr lang="fr-FR" sz="3600" b="1" dirty="0" smtClean="0">
                <a:solidFill>
                  <a:schemeClr val="tx1"/>
                </a:solidFill>
                <a:latin typeface="Calibri" pitchFamily="34" charset="0"/>
              </a:rPr>
              <a:t>26 813 élèves</a:t>
            </a:r>
          </a:p>
          <a:p>
            <a:pPr algn="ctr"/>
            <a:r>
              <a:rPr lang="fr-FR" sz="3600" b="1" dirty="0" smtClean="0">
                <a:solidFill>
                  <a:schemeClr val="tx1"/>
                </a:solidFill>
                <a:latin typeface="Calibri" pitchFamily="34" charset="0"/>
              </a:rPr>
              <a:t>En 2016</a:t>
            </a:r>
            <a:endParaRPr lang="fr-FR" sz="3600" b="1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14480" y="642918"/>
            <a:ext cx="5072098" cy="774720"/>
          </a:xfrm>
        </p:spPr>
        <p:txBody>
          <a:bodyPr>
            <a:normAutofit fontScale="90000"/>
          </a:bodyPr>
          <a:lstStyle/>
          <a:p>
            <a:r>
              <a:rPr lang="fr-FR" sz="5400" b="1" dirty="0" smtClean="0">
                <a:solidFill>
                  <a:srgbClr val="FF6600"/>
                </a:solidFill>
                <a:latin typeface="Calibri" pitchFamily="34" charset="0"/>
              </a:rPr>
              <a:t>Quand ?</a:t>
            </a:r>
            <a:endParaRPr lang="fr-FR" sz="5400" b="1" dirty="0" smtClean="0">
              <a:solidFill>
                <a:srgbClr val="FF6600"/>
              </a:solidFill>
              <a:latin typeface="Calibri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899592" y="1500174"/>
            <a:ext cx="7704856" cy="492922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6000" b="1" dirty="0" smtClean="0">
                <a:solidFill>
                  <a:srgbClr val="FF6600"/>
                </a:solidFill>
                <a:latin typeface="Calibri" pitchFamily="34" charset="0"/>
              </a:rPr>
              <a:t>LE 14 mars </a:t>
            </a:r>
            <a:r>
              <a:rPr lang="fr-FR" sz="6000" b="1" dirty="0" smtClean="0">
                <a:solidFill>
                  <a:srgbClr val="FF6600"/>
                </a:solidFill>
                <a:latin typeface="Calibri" pitchFamily="34" charset="0"/>
              </a:rPr>
              <a:t>2017, pendant 1 ou 2 heures.</a:t>
            </a:r>
            <a:endParaRPr lang="fr-FR" sz="4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1650" y="171450"/>
            <a:ext cx="5600700" cy="651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5400" b="1" dirty="0" smtClean="0">
                <a:solidFill>
                  <a:srgbClr val="00B050"/>
                </a:solidFill>
                <a:latin typeface="Calibri" pitchFamily="34" charset="0"/>
              </a:rPr>
              <a:t>Principe :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571472" y="1214422"/>
            <a:ext cx="7772400" cy="2000264"/>
          </a:xfrm>
        </p:spPr>
        <p:txBody>
          <a:bodyPr/>
          <a:lstStyle/>
          <a:p>
            <a:pPr algn="just">
              <a:buNone/>
            </a:pPr>
            <a:r>
              <a:rPr lang="fr-FR" sz="3600" b="1" dirty="0" smtClean="0">
                <a:solidFill>
                  <a:srgbClr val="009900"/>
                </a:solidFill>
                <a:latin typeface="Calibri" pitchFamily="34" charset="0"/>
              </a:rPr>
              <a:t>C’est une épreuve collective : </a:t>
            </a:r>
          </a:p>
          <a:p>
            <a:pPr marL="0" indent="0" algn="just">
              <a:buNone/>
            </a:pPr>
            <a:r>
              <a:rPr lang="fr-FR" sz="3600" b="1" dirty="0" smtClean="0">
                <a:solidFill>
                  <a:srgbClr val="009900"/>
                </a:solidFill>
                <a:latin typeface="Calibri" pitchFamily="34" charset="0"/>
              </a:rPr>
              <a:t>Toute la classe participe et chaque élève a un rôle à jouer</a:t>
            </a:r>
            <a:r>
              <a:rPr lang="fr-FR" dirty="0" smtClean="0">
                <a:solidFill>
                  <a:srgbClr val="009900"/>
                </a:solidFill>
              </a:rPr>
              <a:t>.</a:t>
            </a:r>
            <a:endParaRPr lang="fr-FR" dirty="0">
              <a:solidFill>
                <a:srgbClr val="009900"/>
              </a:solidFill>
            </a:endParaRPr>
          </a:p>
        </p:txBody>
      </p:sp>
      <p:sp>
        <p:nvSpPr>
          <p:cNvPr id="4" name="Rectangle à coins arrondis 3"/>
          <p:cNvSpPr/>
          <p:nvPr/>
        </p:nvSpPr>
        <p:spPr>
          <a:xfrm>
            <a:off x="1500166" y="5572140"/>
            <a:ext cx="2571768" cy="857256"/>
          </a:xfrm>
          <a:prstGeom prst="roundRect">
            <a:avLst/>
          </a:prstGeom>
          <a:solidFill>
            <a:srgbClr val="AFE1BE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tx1"/>
                </a:solidFill>
                <a:latin typeface="Calibri" pitchFamily="34" charset="0"/>
              </a:rPr>
              <a:t>Organiser</a:t>
            </a:r>
          </a:p>
        </p:txBody>
      </p:sp>
      <p:sp>
        <p:nvSpPr>
          <p:cNvPr id="5" name="Rectangle à coins arrondis 4"/>
          <p:cNvSpPr/>
          <p:nvPr/>
        </p:nvSpPr>
        <p:spPr>
          <a:xfrm>
            <a:off x="571472" y="3429000"/>
            <a:ext cx="3071834" cy="1857388"/>
          </a:xfrm>
          <a:prstGeom prst="roundRect">
            <a:avLst/>
          </a:prstGeom>
          <a:solidFill>
            <a:srgbClr val="AFE1BE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 smtClean="0">
                <a:solidFill>
                  <a:schemeClr val="tx1"/>
                </a:solidFill>
                <a:latin typeface="Calibri" pitchFamily="34" charset="0"/>
              </a:rPr>
              <a:t>Chercher</a:t>
            </a:r>
            <a:r>
              <a:rPr lang="fr-FR" sz="2800" b="1" dirty="0" smtClean="0">
                <a:solidFill>
                  <a:schemeClr val="tx1"/>
                </a:solidFill>
                <a:latin typeface="Calibri" pitchFamily="34" charset="0"/>
              </a:rPr>
              <a:t> des exercices en petits groupes</a:t>
            </a:r>
            <a:endParaRPr lang="fr-FR" sz="28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5857884" y="3071810"/>
            <a:ext cx="2571768" cy="857256"/>
          </a:xfrm>
          <a:prstGeom prst="roundRect">
            <a:avLst/>
          </a:prstGeom>
          <a:solidFill>
            <a:srgbClr val="AFE1BE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 smtClean="0">
                <a:solidFill>
                  <a:schemeClr val="tx1"/>
                </a:solidFill>
                <a:latin typeface="Calibri" pitchFamily="34" charset="0"/>
              </a:rPr>
              <a:t>Illustrer </a:t>
            </a:r>
            <a:r>
              <a:rPr lang="fr-FR" sz="2800" b="1" dirty="0" smtClean="0">
                <a:solidFill>
                  <a:schemeClr val="tx1"/>
                </a:solidFill>
                <a:latin typeface="Calibri" pitchFamily="34" charset="0"/>
              </a:rPr>
              <a:t>un des exercices</a:t>
            </a:r>
            <a:endParaRPr lang="fr-FR" sz="36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4286248" y="4214818"/>
            <a:ext cx="4500594" cy="1428760"/>
          </a:xfrm>
          <a:prstGeom prst="roundRect">
            <a:avLst/>
          </a:prstGeom>
          <a:solidFill>
            <a:srgbClr val="AFE1BE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 smtClean="0">
                <a:solidFill>
                  <a:schemeClr val="tx1"/>
                </a:solidFill>
                <a:latin typeface="Calibri" pitchFamily="34" charset="0"/>
              </a:rPr>
              <a:t>Traduire</a:t>
            </a:r>
            <a:r>
              <a:rPr lang="fr-FR" sz="2800" b="1" dirty="0" smtClean="0">
                <a:solidFill>
                  <a:schemeClr val="tx1"/>
                </a:solidFill>
                <a:latin typeface="Calibri" pitchFamily="34" charset="0"/>
              </a:rPr>
              <a:t> de l’anglais, de l’espagnol, de l’allemand ou de l’italien</a:t>
            </a:r>
            <a:endParaRPr lang="fr-FR" sz="3600" b="1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5400" b="1" dirty="0" smtClean="0">
                <a:solidFill>
                  <a:srgbClr val="00B050"/>
                </a:solidFill>
                <a:latin typeface="Calibri" pitchFamily="34" charset="0"/>
              </a:rPr>
              <a:t>Matériel autorisé :</a:t>
            </a:r>
          </a:p>
        </p:txBody>
      </p:sp>
      <p:sp>
        <p:nvSpPr>
          <p:cNvPr id="5" name="Rectangle à coins arrondis 4"/>
          <p:cNvSpPr/>
          <p:nvPr/>
        </p:nvSpPr>
        <p:spPr>
          <a:xfrm>
            <a:off x="642910" y="4500570"/>
            <a:ext cx="3071834" cy="1857388"/>
          </a:xfrm>
          <a:prstGeom prst="roundRect">
            <a:avLst/>
          </a:prstGeom>
          <a:solidFill>
            <a:srgbClr val="AFE1BE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 smtClean="0">
                <a:solidFill>
                  <a:schemeClr val="tx1"/>
                </a:solidFill>
                <a:latin typeface="Calibri" pitchFamily="34" charset="0"/>
              </a:rPr>
              <a:t>Matériel de dessin</a:t>
            </a:r>
            <a:endParaRPr lang="fr-FR" sz="28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4500562" y="4714884"/>
            <a:ext cx="3500462" cy="1428760"/>
          </a:xfrm>
          <a:prstGeom prst="roundRect">
            <a:avLst/>
          </a:prstGeom>
          <a:solidFill>
            <a:srgbClr val="AFE1BE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 smtClean="0">
                <a:solidFill>
                  <a:schemeClr val="tx1"/>
                </a:solidFill>
                <a:latin typeface="Calibri" pitchFamily="34" charset="0"/>
              </a:rPr>
              <a:t>Dictionnaires linguistiques</a:t>
            </a:r>
            <a:endParaRPr lang="fr-FR" sz="36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3571868" y="3000372"/>
            <a:ext cx="3500462" cy="1428760"/>
          </a:xfrm>
          <a:prstGeom prst="roundRect">
            <a:avLst/>
          </a:prstGeom>
          <a:solidFill>
            <a:srgbClr val="AFE1BE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 smtClean="0">
                <a:solidFill>
                  <a:schemeClr val="tx1"/>
                </a:solidFill>
                <a:latin typeface="Calibri" pitchFamily="34" charset="0"/>
              </a:rPr>
              <a:t>Mais aussi :</a:t>
            </a:r>
            <a:endParaRPr lang="fr-FR" sz="36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785786" y="1357298"/>
            <a:ext cx="7170590" cy="1428760"/>
          </a:xfrm>
          <a:prstGeom prst="roundRect">
            <a:avLst/>
          </a:prstGeom>
          <a:solidFill>
            <a:srgbClr val="AFE1BE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</a:rPr>
              <a:t>Calculatrice, matériel de géométrie, </a:t>
            </a:r>
            <a:r>
              <a:rPr lang="fr-FR" sz="36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</a:rPr>
              <a:t>livre et cahier  </a:t>
            </a:r>
            <a:r>
              <a:rPr lang="fr-FR" sz="36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</a:rPr>
              <a:t>de math</a:t>
            </a:r>
            <a:endParaRPr lang="fr-FR" sz="3600" b="1" dirty="0">
              <a:solidFill>
                <a:schemeClr val="accent6">
                  <a:lumMod val="50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5400" b="1" dirty="0" smtClean="0">
                <a:solidFill>
                  <a:srgbClr val="0070C0"/>
                </a:solidFill>
                <a:latin typeface="Calibri" pitchFamily="34" charset="0"/>
              </a:rPr>
              <a:t>Déroulement :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571472" y="1214422"/>
            <a:ext cx="7772400" cy="271464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fr-FR" sz="3600" b="1" dirty="0" smtClean="0">
                <a:solidFill>
                  <a:srgbClr val="002060"/>
                </a:solidFill>
                <a:latin typeface="Calibri" pitchFamily="34" charset="0"/>
              </a:rPr>
              <a:t>Au début du concours, tous les exercices sont affichés sur des feuilles A3 au tableau ou sur des murs + des exemplaires (4 ou 5 de chaque) sont sur des tables.</a:t>
            </a:r>
            <a:endParaRPr lang="fr-FR" sz="2800" dirty="0">
              <a:solidFill>
                <a:srgbClr val="002060"/>
              </a:solidFill>
            </a:endParaRPr>
          </a:p>
        </p:txBody>
      </p:sp>
      <p:sp>
        <p:nvSpPr>
          <p:cNvPr id="5" name="Rectangle à coins arrondis 4"/>
          <p:cNvSpPr/>
          <p:nvPr/>
        </p:nvSpPr>
        <p:spPr>
          <a:xfrm>
            <a:off x="1115616" y="4149080"/>
            <a:ext cx="7030564" cy="2143140"/>
          </a:xfrm>
          <a:prstGeom prst="roundRect">
            <a:avLst/>
          </a:prstGeom>
          <a:solidFill>
            <a:srgbClr val="A2D5EE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 smtClean="0">
                <a:solidFill>
                  <a:schemeClr val="tx1"/>
                </a:solidFill>
                <a:latin typeface="Calibri" pitchFamily="34" charset="0"/>
              </a:rPr>
              <a:t>Une feuille réponse sur le bureau du prof à remplir : un exemplaire pour la classe.</a:t>
            </a:r>
          </a:p>
          <a:p>
            <a:pPr algn="ctr"/>
            <a:r>
              <a:rPr lang="fr-FR" sz="3600" b="1" dirty="0" smtClean="0">
                <a:solidFill>
                  <a:schemeClr val="tx1"/>
                </a:solidFill>
                <a:latin typeface="Calibri" pitchFamily="34" charset="0"/>
              </a:rPr>
              <a:t>P</a:t>
            </a:r>
            <a:r>
              <a:rPr lang="fr-FR" sz="3600" b="1" dirty="0" smtClean="0">
                <a:solidFill>
                  <a:schemeClr val="tx1"/>
                </a:solidFill>
                <a:latin typeface="Calibri" pitchFamily="34" charset="0"/>
              </a:rPr>
              <a:t>eu de justifications demandées.</a:t>
            </a:r>
            <a:endParaRPr lang="fr-FR" sz="2800" b="1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5400" b="1" dirty="0" smtClean="0">
                <a:solidFill>
                  <a:srgbClr val="0070C0"/>
                </a:solidFill>
                <a:latin typeface="Calibri" pitchFamily="34" charset="0"/>
              </a:rPr>
              <a:t>Déroulement :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571472" y="1214422"/>
            <a:ext cx="7772400" cy="928694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fr-FR" sz="3600" b="1" dirty="0" smtClean="0">
                <a:solidFill>
                  <a:srgbClr val="002060"/>
                </a:solidFill>
                <a:latin typeface="Calibri" pitchFamily="34" charset="0"/>
              </a:rPr>
              <a:t>3 niveaux d’exercices :</a:t>
            </a:r>
            <a:endParaRPr lang="fr-FR" sz="2800" dirty="0">
              <a:solidFill>
                <a:srgbClr val="002060"/>
              </a:solidFill>
            </a:endParaRPr>
          </a:p>
        </p:txBody>
      </p:sp>
      <p:sp>
        <p:nvSpPr>
          <p:cNvPr id="5" name="Rectangle à coins arrondis 4"/>
          <p:cNvSpPr/>
          <p:nvPr/>
        </p:nvSpPr>
        <p:spPr>
          <a:xfrm>
            <a:off x="357158" y="1857364"/>
            <a:ext cx="5429288" cy="1285884"/>
          </a:xfrm>
          <a:prstGeom prst="roundRect">
            <a:avLst/>
          </a:prstGeom>
          <a:solidFill>
            <a:srgbClr val="A2D5EE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 smtClean="0">
                <a:solidFill>
                  <a:schemeClr val="tx1"/>
                </a:solidFill>
                <a:latin typeface="Calibri" pitchFamily="34" charset="0"/>
              </a:rPr>
              <a:t>Niveau 1 : les plus faciles </a:t>
            </a:r>
          </a:p>
          <a:p>
            <a:pPr algn="ctr"/>
            <a:r>
              <a:rPr lang="fr-FR" sz="3600" b="1" dirty="0" smtClean="0">
                <a:solidFill>
                  <a:schemeClr val="tx1"/>
                </a:solidFill>
                <a:latin typeface="Calibri" pitchFamily="34" charset="0"/>
              </a:rPr>
              <a:t>Sur 2 points</a:t>
            </a:r>
            <a:endParaRPr lang="fr-FR" sz="28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3143240" y="3429000"/>
            <a:ext cx="5429288" cy="1285884"/>
          </a:xfrm>
          <a:prstGeom prst="roundRect">
            <a:avLst/>
          </a:prstGeom>
          <a:solidFill>
            <a:srgbClr val="A2D5EE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 smtClean="0">
                <a:solidFill>
                  <a:schemeClr val="tx1"/>
                </a:solidFill>
                <a:latin typeface="Calibri" pitchFamily="34" charset="0"/>
              </a:rPr>
              <a:t>Niveau 2 : niveau moyen</a:t>
            </a:r>
          </a:p>
          <a:p>
            <a:pPr algn="ctr"/>
            <a:r>
              <a:rPr lang="fr-FR" sz="3600" b="1" dirty="0" smtClean="0">
                <a:solidFill>
                  <a:schemeClr val="tx1"/>
                </a:solidFill>
                <a:latin typeface="Calibri" pitchFamily="34" charset="0"/>
              </a:rPr>
              <a:t>Sur 4 points</a:t>
            </a:r>
            <a:endParaRPr lang="fr-FR" sz="28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428596" y="5000636"/>
            <a:ext cx="5429288" cy="1285884"/>
          </a:xfrm>
          <a:prstGeom prst="roundRect">
            <a:avLst/>
          </a:prstGeom>
          <a:solidFill>
            <a:srgbClr val="A2D5EE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 smtClean="0">
                <a:solidFill>
                  <a:schemeClr val="tx1"/>
                </a:solidFill>
                <a:latin typeface="Calibri" pitchFamily="34" charset="0"/>
              </a:rPr>
              <a:t>Niveau 3 : les plus difficiles </a:t>
            </a:r>
          </a:p>
          <a:p>
            <a:pPr algn="ctr"/>
            <a:r>
              <a:rPr lang="fr-FR" sz="3600" b="1" dirty="0" smtClean="0">
                <a:solidFill>
                  <a:schemeClr val="tx1"/>
                </a:solidFill>
                <a:latin typeface="Calibri" pitchFamily="34" charset="0"/>
              </a:rPr>
              <a:t>Sur 6 points</a:t>
            </a:r>
            <a:endParaRPr lang="fr-FR" sz="2800" b="1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48" y="357166"/>
            <a:ext cx="7772400" cy="2286008"/>
          </a:xfrm>
        </p:spPr>
        <p:txBody>
          <a:bodyPr>
            <a:normAutofit fontScale="90000"/>
          </a:bodyPr>
          <a:lstStyle/>
          <a:p>
            <a:r>
              <a:rPr lang="fr-FR" sz="5400" b="1" dirty="0" smtClean="0">
                <a:solidFill>
                  <a:srgbClr val="0070C0"/>
                </a:solidFill>
                <a:latin typeface="Calibri" pitchFamily="34" charset="0"/>
              </a:rPr>
              <a:t>Des exemples d’affiches réalisées les années précédentes :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44" y="714356"/>
            <a:ext cx="857256" cy="823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2786058"/>
            <a:ext cx="5276850" cy="355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pitaux">
  <a:themeElements>
    <a:clrScheme name="Capitaux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apitaux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apitaux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255</TotalTime>
  <Words>263</Words>
  <Application>Microsoft Office PowerPoint</Application>
  <PresentationFormat>Affichage à l'écran (4:3)</PresentationFormat>
  <Paragraphs>42</Paragraphs>
  <Slides>12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Capitaux</vt:lpstr>
      <vt:lpstr>Le rallye mathématiques de Lyon</vt:lpstr>
      <vt:lpstr>Pour qui ?</vt:lpstr>
      <vt:lpstr>Quand ?</vt:lpstr>
      <vt:lpstr>Diapositive 4</vt:lpstr>
      <vt:lpstr>Principe :</vt:lpstr>
      <vt:lpstr>Matériel autorisé :</vt:lpstr>
      <vt:lpstr>Déroulement :</vt:lpstr>
      <vt:lpstr>Déroulement :</vt:lpstr>
      <vt:lpstr>Des exemples d’affiches réalisées les années précédentes :</vt:lpstr>
      <vt:lpstr>Des exemples d’affiches réalisées les années précédentes :</vt:lpstr>
      <vt:lpstr>Des exemples d’affiches réalisées les années précédentes :</vt:lpstr>
      <vt:lpstr>A la fin de l’épreuve 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rallye mathématiques de Lyon</dc:title>
  <dc:creator>Delphine</dc:creator>
  <cp:lastModifiedBy>Delphine T</cp:lastModifiedBy>
  <cp:revision>18</cp:revision>
  <dcterms:created xsi:type="dcterms:W3CDTF">2012-12-10T21:14:02Z</dcterms:created>
  <dcterms:modified xsi:type="dcterms:W3CDTF">2017-01-15T16:38:17Z</dcterms:modified>
</cp:coreProperties>
</file>